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63" r:id="rId3"/>
    <p:sldId id="264" r:id="rId4"/>
    <p:sldId id="268" r:id="rId5"/>
    <p:sldId id="266" r:id="rId6"/>
    <p:sldId id="267" r:id="rId7"/>
    <p:sldId id="265" r:id="rId8"/>
    <p:sldId id="269" r:id="rId9"/>
    <p:sldId id="270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86F91C-6ED0-47DC-A734-0E95DE1BD37F}" type="datetimeFigureOut">
              <a:rPr lang="en-GB" smtClean="0"/>
              <a:t>20/01/2013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3EDFFD-9213-4AF7-A9EB-9E2C614756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548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EDFFD-9213-4AF7-A9EB-9E2C6147567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7729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EDFFD-9213-4AF7-A9EB-9E2C6147567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534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EDFFD-9213-4AF7-A9EB-9E2C6147567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209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EDFFD-9213-4AF7-A9EB-9E2C6147567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885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EDFFD-9213-4AF7-A9EB-9E2C6147567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7710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EDFFD-9213-4AF7-A9EB-9E2C6147567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6407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EDFFD-9213-4AF7-A9EB-9E2C6147567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5629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EDFFD-9213-4AF7-A9EB-9E2C6147567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2207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EDFFD-9213-4AF7-A9EB-9E2C6147567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4425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EDFFD-9213-4AF7-A9EB-9E2C6147567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345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E3592C3-6CF4-4B23-B880-7482B1A9F4A2}" type="datetimeFigureOut">
              <a:rPr lang="en-GB" smtClean="0"/>
              <a:t>20/01/2013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592C3-6CF4-4B23-B880-7482B1A9F4A2}" type="datetimeFigureOut">
              <a:rPr lang="en-GB" smtClean="0"/>
              <a:t>20/01/2013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592C3-6CF4-4B23-B880-7482B1A9F4A2}" type="datetimeFigureOut">
              <a:rPr lang="en-GB" smtClean="0"/>
              <a:t>20/01/2013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592C3-6CF4-4B23-B880-7482B1A9F4A2}" type="datetimeFigureOut">
              <a:rPr lang="en-GB" smtClean="0"/>
              <a:t>20/01/2013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E3592C3-6CF4-4B23-B880-7482B1A9F4A2}" type="datetimeFigureOut">
              <a:rPr lang="en-GB" smtClean="0"/>
              <a:t>20/01/2013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592C3-6CF4-4B23-B880-7482B1A9F4A2}" type="datetimeFigureOut">
              <a:rPr lang="en-GB" smtClean="0"/>
              <a:t>20/01/2013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592C3-6CF4-4B23-B880-7482B1A9F4A2}" type="datetimeFigureOut">
              <a:rPr lang="en-GB" smtClean="0"/>
              <a:t>20/01/2013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592C3-6CF4-4B23-B880-7482B1A9F4A2}" type="datetimeFigureOut">
              <a:rPr lang="en-GB" smtClean="0"/>
              <a:t>20/01/2013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592C3-6CF4-4B23-B880-7482B1A9F4A2}" type="datetimeFigureOut">
              <a:rPr lang="en-GB" smtClean="0"/>
              <a:t>20/01/2013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592C3-6CF4-4B23-B880-7482B1A9F4A2}" type="datetimeFigureOut">
              <a:rPr lang="en-GB" smtClean="0"/>
              <a:t>20/01/2013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592C3-6CF4-4B23-B880-7482B1A9F4A2}" type="datetimeFigureOut">
              <a:rPr lang="en-GB" smtClean="0"/>
              <a:t>20/01/2013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6E3592C3-6CF4-4B23-B880-7482B1A9F4A2}" type="datetimeFigureOut">
              <a:rPr lang="en-GB" smtClean="0"/>
              <a:t>20/01/2013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s.ed.ac.uk/PDF%20Files/Brief056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skills.co.uk/download.php?id=1418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warwick.ac.uk/fac/soc/ier/publications/2004/egr2004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Energy and Utilities Industries</a:t>
            </a:r>
          </a:p>
          <a:p>
            <a:r>
              <a:rPr lang="en-GB" dirty="0" smtClean="0"/>
              <a:t>Module 1</a:t>
            </a:r>
          </a:p>
          <a:p>
            <a:r>
              <a:rPr lang="en-GB" dirty="0" smtClean="0"/>
              <a:t>2013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Careers Information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256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3510129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GB" sz="2400" dirty="0" smtClean="0"/>
              <a:t>Recent research suggests that not all young people are confident web information managers and need to support to find the careers information they need on the web. 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40000"/>
                    <a:lumOff val="60000"/>
                  </a:schemeClr>
                </a:solidFill>
                <a:hlinkClick r:id="rId3"/>
              </a:rPr>
              <a:t>Help Yourself: Can Career Websites make a difference</a:t>
            </a:r>
            <a:r>
              <a:rPr lang="en-GB" dirty="0" smtClean="0">
                <a:solidFill>
                  <a:schemeClr val="accent1">
                    <a:lumMod val="40000"/>
                    <a:lumOff val="60000"/>
                  </a:schemeClr>
                </a:solidFill>
                <a:hlinkClick r:id="rId3"/>
              </a:rPr>
              <a:t>?</a:t>
            </a:r>
            <a:r>
              <a:rPr lang="en-GB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n-GB" sz="1200" dirty="0" smtClean="0"/>
              <a:t>(Semple, Howieson 2011)</a:t>
            </a:r>
            <a:endParaRPr lang="en-GB" sz="1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403860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668" y="5644698"/>
            <a:ext cx="8136904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“You get so much information, you don’t know which </a:t>
            </a:r>
            <a:r>
              <a:rPr lang="en-GB" sz="1600" dirty="0" smtClean="0"/>
              <a:t>bits </a:t>
            </a:r>
            <a:r>
              <a:rPr lang="en-GB" sz="1600" dirty="0"/>
              <a:t>are right for you, would apply to you. It needs </a:t>
            </a:r>
            <a:r>
              <a:rPr lang="en-GB" sz="1600" dirty="0" smtClean="0"/>
              <a:t>someone </a:t>
            </a:r>
            <a:r>
              <a:rPr lang="en-GB" sz="1600" dirty="0"/>
              <a:t>to make sense of it for you. What do you do?” </a:t>
            </a:r>
          </a:p>
          <a:p>
            <a:r>
              <a:rPr lang="en-GB" sz="1600" dirty="0"/>
              <a:t>(S4/year 11 pupil</a:t>
            </a:r>
            <a:r>
              <a:rPr lang="en-GB" sz="1600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911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45720" indent="0">
              <a:buNone/>
            </a:pPr>
            <a:endParaRPr lang="en-GB" sz="2800" dirty="0" smtClean="0"/>
          </a:p>
          <a:p>
            <a:pPr marL="45720" indent="0">
              <a:buNone/>
            </a:pPr>
            <a:r>
              <a:rPr lang="en-GB" sz="2800" dirty="0" smtClean="0"/>
              <a:t>Careers Information is information specifically to help you make good career choices.</a:t>
            </a:r>
          </a:p>
          <a:p>
            <a:pPr marL="45720" indent="0">
              <a:buNone/>
            </a:pPr>
            <a:endParaRPr lang="en-GB" sz="2800" dirty="0"/>
          </a:p>
          <a:p>
            <a:pPr marL="45720" indent="0">
              <a:buNone/>
            </a:pPr>
            <a:r>
              <a:rPr lang="en-GB" sz="2800" dirty="0" smtClean="0"/>
              <a:t>It can be presented in a variety of formats; paper, electronic, verbal and needs to attempt to answer a broad range of </a:t>
            </a:r>
            <a:r>
              <a:rPr lang="en-GB" sz="2800" dirty="0" smtClean="0"/>
              <a:t>questions.</a:t>
            </a:r>
            <a:endParaRPr lang="en-GB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Definition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605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en-GB" dirty="0" smtClean="0"/>
              <a:t>Job role and tasks </a:t>
            </a:r>
          </a:p>
          <a:p>
            <a:pPr marL="45720" indent="0">
              <a:buNone/>
            </a:pPr>
            <a:r>
              <a:rPr lang="en-GB" dirty="0" smtClean="0"/>
              <a:t>Skills and qualities </a:t>
            </a:r>
          </a:p>
          <a:p>
            <a:pPr marL="45720" indent="0">
              <a:buNone/>
            </a:pPr>
            <a:r>
              <a:rPr lang="en-GB" dirty="0" smtClean="0"/>
              <a:t>Qualifications needed</a:t>
            </a:r>
          </a:p>
          <a:p>
            <a:pPr marL="45720" indent="0">
              <a:buNone/>
            </a:pPr>
            <a:r>
              <a:rPr lang="en-GB" dirty="0" smtClean="0"/>
              <a:t>Training required</a:t>
            </a:r>
          </a:p>
          <a:p>
            <a:pPr marL="45720" indent="0">
              <a:buNone/>
            </a:pPr>
            <a:r>
              <a:rPr lang="en-GB" dirty="0" smtClean="0"/>
              <a:t>Job availability</a:t>
            </a:r>
          </a:p>
          <a:p>
            <a:pPr marL="45720" indent="0">
              <a:buNone/>
            </a:pPr>
            <a:r>
              <a:rPr lang="en-GB" dirty="0" smtClean="0"/>
              <a:t>Pay and conditions</a:t>
            </a:r>
          </a:p>
          <a:p>
            <a:pPr marL="45720" indent="0">
              <a:buNone/>
            </a:pPr>
            <a:r>
              <a:rPr lang="en-GB" dirty="0" smtClean="0"/>
              <a:t>Progression</a:t>
            </a:r>
          </a:p>
          <a:p>
            <a:pPr marL="45720" indent="0">
              <a:buNone/>
            </a:pPr>
            <a:r>
              <a:rPr lang="en-GB" dirty="0" smtClean="0"/>
              <a:t>Further sources</a:t>
            </a:r>
          </a:p>
          <a:p>
            <a:pPr marL="45720" indent="0">
              <a:buNone/>
            </a:pPr>
            <a:r>
              <a:rPr lang="en-GB" dirty="0" smtClean="0"/>
              <a:t>Related jobs</a:t>
            </a:r>
          </a:p>
          <a:p>
            <a:pPr marL="4572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information  is usually included?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9" name="Picture 3" descr="C:\Users\Ian\AppData\Local\Microsoft\Windows\Temporary Internet Files\Content.IE5\UU7ALXP5\MP900177775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44824"/>
            <a:ext cx="380161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45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30213" y="1916832"/>
            <a:ext cx="4038600" cy="440740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Industry bodies</a:t>
            </a:r>
          </a:p>
          <a:p>
            <a:r>
              <a:rPr lang="en-GB" dirty="0" smtClean="0"/>
              <a:t>Sector Skills Councils</a:t>
            </a:r>
          </a:p>
          <a:p>
            <a:r>
              <a:rPr lang="en-GB" dirty="0" smtClean="0"/>
              <a:t>Government Departments</a:t>
            </a:r>
          </a:p>
          <a:p>
            <a:r>
              <a:rPr lang="en-GB" dirty="0"/>
              <a:t>C</a:t>
            </a:r>
            <a:r>
              <a:rPr lang="en-GB" dirty="0" smtClean="0"/>
              <a:t>areers advisors</a:t>
            </a:r>
          </a:p>
          <a:p>
            <a:r>
              <a:rPr lang="en-GB" dirty="0" smtClean="0"/>
              <a:t>Employers</a:t>
            </a:r>
          </a:p>
          <a:p>
            <a:r>
              <a:rPr lang="en-GB" dirty="0" smtClean="0"/>
              <a:t>Individuals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provides careers information?</a:t>
            </a:r>
            <a:endParaRPr lang="en-GB" dirty="0"/>
          </a:p>
        </p:txBody>
      </p:sp>
      <p:sp>
        <p:nvSpPr>
          <p:cNvPr id="5" name="AutoShape 2" descr="Activity icon"/>
          <p:cNvSpPr>
            <a:spLocks noChangeAspect="1" noChangeArrowheads="1"/>
          </p:cNvSpPr>
          <p:nvPr/>
        </p:nvSpPr>
        <p:spPr bwMode="auto">
          <a:xfrm>
            <a:off x="277813" y="5984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3" descr="further information icon"/>
          <p:cNvSpPr>
            <a:spLocks noChangeAspect="1" noChangeArrowheads="1"/>
          </p:cNvSpPr>
          <p:nvPr/>
        </p:nvSpPr>
        <p:spPr bwMode="auto">
          <a:xfrm>
            <a:off x="277813" y="88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172" name="Picture 4" descr="C:\Users\Ian\AppData\Local\Microsoft\Windows\Temporary Internet Files\Content.IE5\2GMMT03C\MP900438548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16832"/>
            <a:ext cx="403860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63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Should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Clr>
                <a:schemeClr val="accent6">
                  <a:lumMod val="75000"/>
                </a:schemeClr>
              </a:buClr>
              <a:buFont typeface="Wingdings 2" pitchFamily="18" charset="2"/>
              <a:buChar char=""/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p</a:t>
            </a: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romote equality of opportunity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 2" pitchFamily="18" charset="2"/>
              <a:buChar char=""/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b</a:t>
            </a: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e up to date, no more than two years old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 2" pitchFamily="18" charset="2"/>
              <a:buChar char=""/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be explained or mediated by an advisor if required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 2" pitchFamily="18" charset="2"/>
              <a:buChar char=""/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b</a:t>
            </a: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e accurate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 2" pitchFamily="18" charset="2"/>
              <a:buChar char=""/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t</a:t>
            </a: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ake account of different learning styles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Shouldn’t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reinforce stereotypes</a:t>
            </a:r>
          </a:p>
          <a:p>
            <a:pPr>
              <a:buFont typeface="Wingdings" pitchFamily="2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be physically inaccessible – no access to internet or library</a:t>
            </a:r>
          </a:p>
          <a:p>
            <a:pPr>
              <a:buFont typeface="Wingdings" pitchFamily="2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be confusingly presented or hard to navigate</a:t>
            </a:r>
          </a:p>
          <a:p>
            <a:pPr>
              <a:buFont typeface="Wingdings" pitchFamily="2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be biased or </a:t>
            </a:r>
            <a:r>
              <a:rPr lang="en-GB" dirty="0" smtClean="0">
                <a:solidFill>
                  <a:schemeClr val="tx1"/>
                </a:solidFill>
              </a:rPr>
              <a:t>blatant </a:t>
            </a:r>
            <a:r>
              <a:rPr lang="en-GB" dirty="0">
                <a:solidFill>
                  <a:schemeClr val="tx1"/>
                </a:solidFill>
              </a:rPr>
              <a:t>marketing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Careers Information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110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131840" y="1719070"/>
            <a:ext cx="5657052" cy="4878281"/>
          </a:xfrm>
        </p:spPr>
        <p:txBody>
          <a:bodyPr>
            <a:normAutofit/>
          </a:bodyPr>
          <a:lstStyle/>
          <a:p>
            <a:r>
              <a:rPr lang="en-GB" b="1" dirty="0"/>
              <a:t>Labour Market Information</a:t>
            </a:r>
            <a:r>
              <a:rPr lang="en-GB" dirty="0"/>
              <a:t> tells you about the </a:t>
            </a:r>
            <a:r>
              <a:rPr lang="en-GB" dirty="0" smtClean="0"/>
              <a:t>workplace using </a:t>
            </a:r>
            <a:r>
              <a:rPr lang="en-GB" dirty="0"/>
              <a:t>data, graphs and statistics to describe the condition of the labour </a:t>
            </a:r>
            <a:r>
              <a:rPr lang="en-GB" dirty="0" smtClean="0"/>
              <a:t>market past, present and in the future.</a:t>
            </a:r>
          </a:p>
          <a:p>
            <a:r>
              <a:rPr lang="en-GB" dirty="0" smtClean="0"/>
              <a:t>In a more mediated form it is known as </a:t>
            </a:r>
            <a:r>
              <a:rPr lang="en-GB" b="1" dirty="0" smtClean="0"/>
              <a:t>Labour </a:t>
            </a:r>
            <a:r>
              <a:rPr lang="en-GB" b="1" dirty="0"/>
              <a:t>Market </a:t>
            </a:r>
            <a:r>
              <a:rPr lang="en-GB" b="1" dirty="0" smtClean="0"/>
              <a:t>Intelligence, </a:t>
            </a:r>
            <a:r>
              <a:rPr lang="en-GB" dirty="0" smtClean="0"/>
              <a:t>where</a:t>
            </a:r>
            <a:r>
              <a:rPr lang="en-GB" b="1" dirty="0"/>
              <a:t> </a:t>
            </a:r>
            <a:r>
              <a:rPr lang="en-GB" b="1" dirty="0" smtClean="0"/>
              <a:t>data is repackaged and targeted more specifically for </a:t>
            </a:r>
            <a:r>
              <a:rPr lang="en-GB" dirty="0" smtClean="0"/>
              <a:t>the </a:t>
            </a:r>
            <a:r>
              <a:rPr lang="en-GB" dirty="0"/>
              <a:t>person seeking careers information, advice and guidance. </a:t>
            </a:r>
            <a:endParaRPr lang="en-GB" dirty="0" smtClean="0"/>
          </a:p>
          <a:p>
            <a:endParaRPr lang="en-GB" dirty="0" smtClean="0"/>
          </a:p>
          <a:p>
            <a:pPr marL="45720" indent="0">
              <a:buNone/>
            </a:pPr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Essentially, in one form or another, 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most careers information is labour market information.</a:t>
            </a:r>
          </a:p>
          <a:p>
            <a:endParaRPr lang="en-GB" dirty="0"/>
          </a:p>
        </p:txBody>
      </p:sp>
      <p:pic>
        <p:nvPicPr>
          <p:cNvPr id="6147" name="Picture 3" descr="C:\Users\Ian\AppData\Local\Microsoft\Windows\Temporary Internet Files\Content.IE5\XH2VW94N\MP900387708[1]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0" t="11017"/>
          <a:stretch/>
        </p:blipFill>
        <p:spPr bwMode="auto">
          <a:xfrm>
            <a:off x="251520" y="3933056"/>
            <a:ext cx="2472547" cy="208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Careers information: labour market information?</a:t>
            </a:r>
            <a:endParaRPr lang="en-GB" dirty="0"/>
          </a:p>
        </p:txBody>
      </p:sp>
      <p:pic>
        <p:nvPicPr>
          <p:cNvPr id="6146" name="Picture 2" descr="C:\Users\Ian\AppData\Local\Microsoft\Windows\Temporary Internet Files\Content.IE5\2GMMT03C\MP900180740[1]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13134"/>
          <a:stretch/>
        </p:blipFill>
        <p:spPr bwMode="auto">
          <a:xfrm>
            <a:off x="683568" y="1794453"/>
            <a:ext cx="2491409" cy="240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42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834880" cy="440740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Clarity is vital</a:t>
            </a:r>
          </a:p>
          <a:p>
            <a:r>
              <a:rPr lang="en-GB" dirty="0" smtClean="0"/>
              <a:t>Visuals such as </a:t>
            </a:r>
            <a:r>
              <a:rPr lang="en-GB" dirty="0" smtClean="0">
                <a:hlinkClick r:id="rId3"/>
              </a:rPr>
              <a:t>videos </a:t>
            </a:r>
            <a:r>
              <a:rPr lang="en-GB" dirty="0" smtClean="0"/>
              <a:t>or photographs are helpful</a:t>
            </a:r>
          </a:p>
          <a:p>
            <a:r>
              <a:rPr lang="en-GB" dirty="0" smtClean="0"/>
              <a:t>Personal reflections add another dimension</a:t>
            </a:r>
          </a:p>
          <a:p>
            <a:r>
              <a:rPr lang="en-GB" dirty="0" smtClean="0"/>
              <a:t>Useful to </a:t>
            </a:r>
            <a:r>
              <a:rPr lang="en-GB" dirty="0" smtClean="0"/>
              <a:t>link </a:t>
            </a:r>
            <a:r>
              <a:rPr lang="en-GB" dirty="0" smtClean="0"/>
              <a:t>to live job vacancies</a:t>
            </a:r>
          </a:p>
          <a:p>
            <a:r>
              <a:rPr lang="en-GB" dirty="0" smtClean="0"/>
              <a:t>Accessibility is very important (languages, colours, </a:t>
            </a:r>
            <a:r>
              <a:rPr lang="en-GB" dirty="0" smtClean="0"/>
              <a:t>font, gender </a:t>
            </a:r>
            <a:r>
              <a:rPr lang="en-GB" dirty="0" smtClean="0"/>
              <a:t>etc.)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Presenting careers information</a:t>
            </a:r>
            <a:endParaRPr lang="en-GB" dirty="0"/>
          </a:p>
        </p:txBody>
      </p:sp>
      <p:pic>
        <p:nvPicPr>
          <p:cNvPr id="5122" name="Picture 2" descr="C:\Users\Ian\AppData\Local\Microsoft\Windows\Temporary Internet Files\Content.IE5\UU7ALXP5\MP900431660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772816"/>
            <a:ext cx="2935064" cy="440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77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3068960"/>
            <a:ext cx="8407893" cy="230425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GB" dirty="0" smtClean="0"/>
              <a:t>“providing a client with access to information, leading to a feeling of being better informed”</a:t>
            </a:r>
          </a:p>
          <a:p>
            <a:pPr marL="45720" indent="0">
              <a:buNone/>
            </a:pPr>
            <a:r>
              <a:rPr lang="en-GB" b="1" dirty="0" smtClean="0"/>
              <a:t>and</a:t>
            </a:r>
          </a:p>
          <a:p>
            <a:pPr marL="45720" indent="0">
              <a:buNone/>
            </a:pPr>
            <a:r>
              <a:rPr lang="en-GB" dirty="0" smtClean="0"/>
              <a:t>“ developing a client’s understanding, increasing their awareness, broadening their ideas…….. motivating, inspiring and encouraging clients”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effective is </a:t>
            </a:r>
            <a:r>
              <a:rPr lang="en-GB" dirty="0" smtClean="0"/>
              <a:t>careers information?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5517232"/>
            <a:ext cx="7992888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Clearly careers information </a:t>
            </a:r>
            <a:r>
              <a:rPr lang="en-GB" dirty="0" smtClean="0"/>
              <a:t>has </a:t>
            </a:r>
            <a:r>
              <a:rPr lang="en-GB" dirty="0"/>
              <a:t>a vital role to play in delivering good quality careers advice and guidance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1700808"/>
            <a:ext cx="8132588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Evidence from </a:t>
            </a:r>
            <a:r>
              <a:rPr lang="en-GB" dirty="0" smtClean="0"/>
              <a:t>a survey in</a:t>
            </a:r>
            <a:r>
              <a:rPr lang="en-GB" dirty="0"/>
              <a:t> </a:t>
            </a:r>
            <a:r>
              <a:rPr lang="en-GB" u="sng" dirty="0">
                <a:hlinkClick r:id="rId3"/>
              </a:rPr>
              <a:t>What is Effective Guidance? Evidence from Longitudinal Case Studies in England</a:t>
            </a:r>
            <a:r>
              <a:rPr lang="en-GB" dirty="0"/>
              <a:t> </a:t>
            </a:r>
            <a:r>
              <a:rPr lang="en-GB" sz="1400" dirty="0"/>
              <a:t>(Bimrose, Barnes, Hughes and Orton, 2004)</a:t>
            </a:r>
            <a:r>
              <a:rPr lang="en-GB" dirty="0"/>
              <a:t> indicated that useful guidance includes: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654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2419147"/>
            <a:ext cx="8407893" cy="3707331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GB" dirty="0" smtClean="0"/>
              <a:t>The </a:t>
            </a:r>
            <a:r>
              <a:rPr lang="en-GB" i="1" dirty="0" smtClean="0"/>
              <a:t>“Helping </a:t>
            </a:r>
            <a:r>
              <a:rPr lang="en-GB" i="1" dirty="0"/>
              <a:t>Individuals to Succeed: Transforming Career </a:t>
            </a:r>
            <a:r>
              <a:rPr lang="en-GB" i="1" dirty="0" smtClean="0"/>
              <a:t>Guidance” </a:t>
            </a:r>
            <a:r>
              <a:rPr lang="en-GB" dirty="0" smtClean="0"/>
              <a:t>report </a:t>
            </a:r>
            <a:r>
              <a:rPr lang="en-GB" dirty="0" smtClean="0"/>
              <a:t>suggests </a:t>
            </a:r>
            <a:r>
              <a:rPr lang="en-GB" dirty="0" smtClean="0"/>
              <a:t>that new technology can be harnessed better in careers guidance by</a:t>
            </a:r>
            <a:r>
              <a:rPr lang="en-GB" dirty="0" smtClean="0"/>
              <a:t>:</a:t>
            </a:r>
            <a:endParaRPr lang="en-GB" dirty="0" smtClean="0"/>
          </a:p>
          <a:p>
            <a:pPr marL="45720" indent="0">
              <a:buNone/>
            </a:pPr>
            <a:r>
              <a:rPr lang="en-GB" b="1" dirty="0" smtClean="0">
                <a:solidFill>
                  <a:schemeClr val="tx1"/>
                </a:solidFill>
              </a:rPr>
              <a:t>“</a:t>
            </a:r>
            <a:r>
              <a:rPr lang="en-GB" dirty="0" smtClean="0">
                <a:solidFill>
                  <a:schemeClr val="tx1"/>
                </a:solidFill>
              </a:rPr>
              <a:t>creating </a:t>
            </a:r>
            <a:r>
              <a:rPr lang="en-GB" dirty="0">
                <a:solidFill>
                  <a:schemeClr val="tx1"/>
                </a:solidFill>
              </a:rPr>
              <a:t>a ‘careers library’ online and providing information about jobs and courses linked to information from other sites, for example, from employers’ websites, including the use of pictures and videos. </a:t>
            </a:r>
            <a:r>
              <a:rPr lang="en-GB" dirty="0" smtClean="0">
                <a:solidFill>
                  <a:schemeClr val="tx1"/>
                </a:solidFill>
              </a:rPr>
              <a:t>“</a:t>
            </a:r>
          </a:p>
          <a:p>
            <a:pPr marL="45720" indent="0">
              <a:buNone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And goes on to point out that</a:t>
            </a:r>
            <a:endParaRPr lang="en-GB" dirty="0"/>
          </a:p>
          <a:p>
            <a:pPr marL="45720" indent="0">
              <a:buNone/>
            </a:pPr>
            <a:r>
              <a:rPr lang="en-GB" dirty="0" smtClean="0"/>
              <a:t>“Individuals </a:t>
            </a:r>
            <a:r>
              <a:rPr lang="en-GB" dirty="0"/>
              <a:t>with digital literacy, information handling and career management skills make best use of online provision</a:t>
            </a:r>
            <a:r>
              <a:rPr lang="en-GB" dirty="0" smtClean="0"/>
              <a:t>.” </a:t>
            </a:r>
            <a:endParaRPr lang="en-GB" dirty="0"/>
          </a:p>
          <a:p>
            <a:pPr marL="45720" indent="0">
              <a:buNone/>
            </a:pPr>
            <a:endParaRPr lang="en-GB" dirty="0"/>
          </a:p>
          <a:p>
            <a:endParaRPr lang="en-GB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government </a:t>
            </a:r>
            <a:r>
              <a:rPr lang="en-GB" dirty="0" smtClean="0"/>
              <a:t>policy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6260015"/>
            <a:ext cx="56494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Helping Individuals to Succeed: Transforming Career Guidance UKCES August </a:t>
            </a:r>
            <a:r>
              <a:rPr lang="en-GB" sz="1200" dirty="0" smtClean="0"/>
              <a:t>2011</a:t>
            </a:r>
            <a:endParaRPr lang="en-GB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1772816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Governments currently promote the use of websites as the primary source of careers information, along with a ‘self-help’ philosophy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854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456</TotalTime>
  <Words>495</Words>
  <Application>Microsoft Office PowerPoint</Application>
  <PresentationFormat>On-screen Show (4:3)</PresentationFormat>
  <Paragraphs>79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Grid</vt:lpstr>
      <vt:lpstr>Careers Information</vt:lpstr>
      <vt:lpstr>Definition</vt:lpstr>
      <vt:lpstr>What information  is usually included?</vt:lpstr>
      <vt:lpstr>Who provides careers information?</vt:lpstr>
      <vt:lpstr>Careers Information</vt:lpstr>
      <vt:lpstr>Careers information: labour market information?</vt:lpstr>
      <vt:lpstr>Presenting careers information</vt:lpstr>
      <vt:lpstr>How effective is careers information?</vt:lpstr>
      <vt:lpstr>Current government policy</vt:lpstr>
      <vt:lpstr>Help Yourself: Can Career Websites make a difference? (Semple, Howieson 2011)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</dc:creator>
  <cp:lastModifiedBy>Ian</cp:lastModifiedBy>
  <cp:revision>37</cp:revision>
  <dcterms:created xsi:type="dcterms:W3CDTF">2013-01-20T09:49:20Z</dcterms:created>
  <dcterms:modified xsi:type="dcterms:W3CDTF">2013-01-20T18:02:22Z</dcterms:modified>
</cp:coreProperties>
</file>